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1"/>
    <p:sldMasterId id="2147483660" r:id="rId2"/>
    <p:sldMasterId id="2147483648" r:id="rId3"/>
    <p:sldMasterId id="2147483674" r:id="rId4"/>
  </p:sldMasterIdLst>
  <p:notesMasterIdLst>
    <p:notesMasterId r:id="rId19"/>
  </p:notesMasterIdLst>
  <p:handoutMasterIdLst>
    <p:handoutMasterId r:id="rId20"/>
  </p:handoutMasterIdLst>
  <p:sldIdLst>
    <p:sldId id="256" r:id="rId5"/>
    <p:sldId id="271" r:id="rId6"/>
    <p:sldId id="272" r:id="rId7"/>
    <p:sldId id="259" r:id="rId8"/>
    <p:sldId id="265" r:id="rId9"/>
    <p:sldId id="275" r:id="rId10"/>
    <p:sldId id="276" r:id="rId11"/>
    <p:sldId id="266" r:id="rId12"/>
    <p:sldId id="277" r:id="rId13"/>
    <p:sldId id="273" r:id="rId14"/>
    <p:sldId id="274" r:id="rId15"/>
    <p:sldId id="264" r:id="rId16"/>
    <p:sldId id="262" r:id="rId17"/>
    <p:sldId id="269" r:id="rId18"/>
  </p:sldIdLst>
  <p:sldSz cx="9144000" cy="5143500" type="screen16x9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3278"/>
    <a:srgbClr val="002D73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27" autoAdjust="0"/>
  </p:normalViewPr>
  <p:slideViewPr>
    <p:cSldViewPr>
      <p:cViewPr varScale="1">
        <p:scale>
          <a:sx n="117" d="100"/>
          <a:sy n="117" d="100"/>
        </p:scale>
        <p:origin x="374" y="6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45E85A0-DEFB-4DA3-9FF1-DBF536FA30E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71E7A0-05A7-4E12-8251-B11870A472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5659E-9ECB-4589-B064-27173AEE5082}" type="datetimeFigureOut">
              <a:rPr lang="en-US" smtClean="0"/>
              <a:t>6/11/2018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C5D738-8A52-4E29-9FA2-3F3CC111F76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323BF2-2CD3-44B7-A54B-C1551830E7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DFF0E-CF85-43B4-B84C-5E8927E9B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3669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743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73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51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0365-0D65-4032-85A6-BECCAB4E9A68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NYSOO_DOH_rg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61950"/>
            <a:ext cx="3603190" cy="81076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Date Placeholder 1"/>
          <p:cNvSpPr txBox="1">
            <a:spLocks/>
          </p:cNvSpPr>
          <p:nvPr userDrawn="1"/>
        </p:nvSpPr>
        <p:spPr>
          <a:xfrm>
            <a:off x="457200" y="39433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400" smtClean="0">
                <a:solidFill>
                  <a:schemeClr val="bg1"/>
                </a:solidFill>
              </a:rPr>
              <a:pPr/>
              <a:t>June 11, 2018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YSOO_DOH_rg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453" y="4511417"/>
            <a:ext cx="1713547" cy="385572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Date Placeholder 1"/>
          <p:cNvSpPr txBox="1">
            <a:spLocks/>
          </p:cNvSpPr>
          <p:nvPr userDrawn="1"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200" smtClean="0">
                <a:solidFill>
                  <a:srgbClr val="002D73"/>
                </a:solidFill>
              </a:rPr>
              <a:pPr/>
              <a:t>June 11, 2018</a:t>
            </a:fld>
            <a:endParaRPr lang="en-US" sz="1200" dirty="0">
              <a:solidFill>
                <a:srgbClr val="002D73"/>
              </a:solidFill>
            </a:endParaRPr>
          </a:p>
        </p:txBody>
      </p:sp>
      <p:sp>
        <p:nvSpPr>
          <p:cNvPr id="13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Date Placeholder 1"/>
          <p:cNvSpPr txBox="1">
            <a:spLocks/>
          </p:cNvSpPr>
          <p:nvPr userDrawn="1"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200" smtClean="0"/>
              <a:pPr/>
              <a:t>June 11, 2018</a:t>
            </a:fld>
            <a:endParaRPr lang="en-US" sz="1200" dirty="0"/>
          </a:p>
        </p:txBody>
      </p:sp>
      <p:sp>
        <p:nvSpPr>
          <p:cNvPr id="24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5" name="Rectangle 24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NYSOO_DOH_rg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453" y="4511417"/>
            <a:ext cx="1713547" cy="38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D0365-0D65-4032-85A6-BECCAB4E9A68}" type="datetimeFigureOut">
              <a:rPr lang="en-US" smtClean="0"/>
              <a:t>6/11/2018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54AA7-8025-408E-B296-E2B43FE0863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Date Placeholder 1"/>
          <p:cNvSpPr txBox="1">
            <a:spLocks/>
          </p:cNvSpPr>
          <p:nvPr userDrawn="1"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E140F40-957F-429B-BF36-B42CA41DE130}" type="datetime4">
              <a:rPr lang="en-US" sz="1200" smtClean="0"/>
              <a:pPr/>
              <a:t>June 11, 2018</a:t>
            </a:fld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5532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 descr="NYSOO_DOH_rgb.jpg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453" y="4511417"/>
            <a:ext cx="1713547" cy="385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LTCteam@health.ny.gov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ALTCteam@health.ny.gov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457200" y="1809750"/>
            <a:ext cx="76962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Special Needs Assisted Living Voucher Demonstration for Persons with Dementia </a:t>
            </a: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509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Costs of Care</a:t>
            </a:r>
          </a:p>
          <a:p>
            <a:endParaRPr lang="en-US" sz="16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costs were determined based on a Cost of Care Survey that was distributed to all licensed SNALR providers in the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Calculated costs considered the cost of a private room, including any fees or tiers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average of all tiers was used where multiple tiers were reported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Facility cost of care was weighted by its SNALR capacity, and assumed 100% occupancy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Weighted costs were combined and averaged by region to determine the average regional rate </a:t>
            </a:r>
          </a:p>
          <a:p>
            <a:endParaRPr lang="en-US" sz="16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3796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361950"/>
            <a:ext cx="8686800" cy="280076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Costs of Care   </a:t>
            </a:r>
          </a:p>
          <a:p>
            <a:endParaRPr lang="en-US" sz="16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0EB6828-A4A0-4C29-B7B7-2EF1B132BC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2432992"/>
              </p:ext>
            </p:extLst>
          </p:nvPr>
        </p:nvGraphicFramePr>
        <p:xfrm>
          <a:off x="76200" y="895350"/>
          <a:ext cx="6934201" cy="41637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1164">
                  <a:extLst>
                    <a:ext uri="{9D8B030D-6E8A-4147-A177-3AD203B41FA5}">
                      <a16:colId xmlns:a16="http://schemas.microsoft.com/office/drawing/2014/main" val="3515105241"/>
                    </a:ext>
                  </a:extLst>
                </a:gridCol>
                <a:gridCol w="1227436">
                  <a:extLst>
                    <a:ext uri="{9D8B030D-6E8A-4147-A177-3AD203B41FA5}">
                      <a16:colId xmlns:a16="http://schemas.microsoft.com/office/drawing/2014/main" val="288543726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12672317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1462417774"/>
                    </a:ext>
                  </a:extLst>
                </a:gridCol>
                <a:gridCol w="990601">
                  <a:extLst>
                    <a:ext uri="{9D8B030D-6E8A-4147-A177-3AD203B41FA5}">
                      <a16:colId xmlns:a16="http://schemas.microsoft.com/office/drawing/2014/main" val="2645162681"/>
                    </a:ext>
                  </a:extLst>
                </a:gridCol>
              </a:tblGrid>
              <a:tr h="412704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Average Monthly Service Cost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75%  Voucher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50%  </a:t>
                      </a:r>
                    </a:p>
                    <a:p>
                      <a:pPr algn="ctr"/>
                      <a:r>
                        <a:rPr lang="en-US" sz="1100" dirty="0"/>
                        <a:t>Voucher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25% </a:t>
                      </a:r>
                    </a:p>
                    <a:p>
                      <a:pPr algn="ctr"/>
                      <a:r>
                        <a:rPr lang="en-US" sz="1100" dirty="0"/>
                        <a:t>Voucher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315264"/>
                  </a:ext>
                </a:extLst>
              </a:tr>
              <a:tr h="530619">
                <a:tc>
                  <a:txBody>
                    <a:bodyPr/>
                    <a:lstStyle/>
                    <a:p>
                      <a:r>
                        <a:rPr lang="en-US" sz="1000" dirty="0"/>
                        <a:t>Capital – Albany, Columbia, Delaware, Fulton, Greene, Montgomery, Rensselaer, Saratoga, Schenectady, Schoharie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$ 7, 118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$5,339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$3,559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$1,780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7416467"/>
                  </a:ext>
                </a:extLst>
              </a:tr>
              <a:tr h="601813">
                <a:tc>
                  <a:txBody>
                    <a:bodyPr/>
                    <a:lstStyle/>
                    <a:p>
                      <a:r>
                        <a:rPr lang="en-US" sz="1000" dirty="0"/>
                        <a:t>Central – Broome, Cayuga, Cortland, Chenango, Herkimer, Jefferson, Lewis, Madison, Oneida, Onondaga, Oswego, Otsego, Tioga, Tompkins, St. Lawrence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$5,939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$4,454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$2,970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$1,485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345734"/>
                  </a:ext>
                </a:extLst>
              </a:tr>
              <a:tr h="530619">
                <a:tc>
                  <a:txBody>
                    <a:bodyPr/>
                    <a:lstStyle/>
                    <a:p>
                      <a:r>
                        <a:rPr lang="en-US" sz="1000" dirty="0"/>
                        <a:t>Finger Lakes – Chemung, Livingston, Monroe, Ontario, Orleans, Schuyler, Seneca, Steuben, Wayne, Yates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$6,079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$4,559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$3,040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$1,520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407600"/>
                  </a:ext>
                </a:extLst>
              </a:tr>
              <a:tr h="383225">
                <a:tc>
                  <a:txBody>
                    <a:bodyPr/>
                    <a:lstStyle/>
                    <a:p>
                      <a:r>
                        <a:rPr lang="en-US" sz="1000" dirty="0"/>
                        <a:t>Hudson Valley – Dutchess, Orange, Putnam, Rockland, Sullivan, Ulster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$9,993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$7,495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$4,997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$2,498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869567"/>
                  </a:ext>
                </a:extLst>
              </a:tr>
              <a:tr h="353746">
                <a:tc>
                  <a:txBody>
                    <a:bodyPr/>
                    <a:lstStyle/>
                    <a:p>
                      <a:r>
                        <a:rPr lang="en-US" sz="1000" dirty="0"/>
                        <a:t>Long Island – Suffolk and Nassau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$9,089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$6,817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$4,545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$2,272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778823"/>
                  </a:ext>
                </a:extLst>
              </a:tr>
              <a:tr h="383225">
                <a:tc>
                  <a:txBody>
                    <a:bodyPr/>
                    <a:lstStyle/>
                    <a:p>
                      <a:r>
                        <a:rPr lang="en-US" sz="1000" dirty="0"/>
                        <a:t>New York City – Bronx, Kings, New York, Queens, Richmond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$10,602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$7,952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$5,301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$2,650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745675"/>
                  </a:ext>
                </a:extLst>
              </a:tr>
              <a:tr h="383225">
                <a:tc>
                  <a:txBody>
                    <a:bodyPr/>
                    <a:lstStyle/>
                    <a:p>
                      <a:r>
                        <a:rPr lang="en-US" sz="1000" dirty="0"/>
                        <a:t>Northeast – Clinton, Essex, Franklin, Hamilton, Warren, Washington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$5,800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$4,350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$2,900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$1,450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643646"/>
                  </a:ext>
                </a:extLst>
              </a:tr>
              <a:tr h="383225">
                <a:tc>
                  <a:txBody>
                    <a:bodyPr/>
                    <a:lstStyle/>
                    <a:p>
                      <a:r>
                        <a:rPr lang="en-US" sz="1000" dirty="0"/>
                        <a:t>Western – Allegany, Cattaraugus, Chautauqua, Erie, Genesee, Niagara, Wyoming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$6,401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$4,801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$3,201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$1,600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27794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7452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477053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Role of the Facility?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 voluntary program, facilities must opt-in to participate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Department will release and post to its website an attestation for facilities wanting to participate  </a:t>
            </a:r>
          </a:p>
          <a:p>
            <a:pPr lvl="1"/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Facilities not wishing to participate do not need to take any action </a:t>
            </a:r>
          </a:p>
          <a:p>
            <a:pPr lvl="1"/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Facilities that opt-in will be required to participate for the full two years of the demonstration</a:t>
            </a:r>
          </a:p>
          <a:p>
            <a:pPr lvl="1"/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Once the Department knows the number of participating facilities, </a:t>
            </a:r>
            <a:b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will establish a cap for how many voucher recipients each facility </a:t>
            </a:r>
            <a:b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have </a:t>
            </a:r>
          </a:p>
          <a:p>
            <a:pPr lvl="1"/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0174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514350"/>
            <a:ext cx="8686800" cy="40318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Next Steps  </a:t>
            </a:r>
          </a:p>
          <a:p>
            <a:endParaRPr lang="en-US" sz="3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Department will post the facility attestation, resident eligibility requirements, and regional costs to the Department's website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Completed attestations can be returned to the Department via </a:t>
            </a: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ALTCteam@health.ny.gov</a:t>
            </a: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Department will post the list of participating facilities, and will release the resident application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Department will continue to work with all interested stakeholders </a:t>
            </a:r>
            <a:r>
              <a:rPr lang="en-US" sz="160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this demonstration project</a:t>
            </a: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444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514350"/>
            <a:ext cx="8686800" cy="304698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3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5938"/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</a:t>
            </a:r>
          </a:p>
          <a:p>
            <a:pPr marL="515938"/>
            <a:endParaRPr lang="en-US" sz="3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5938"/>
            <a:endParaRPr lang="en-US" sz="3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5938"/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 can be sent to </a:t>
            </a: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ALTCteam@health.ny.gov</a:t>
            </a: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792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37856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 </a:t>
            </a:r>
          </a:p>
          <a:p>
            <a:endParaRPr lang="en-US" sz="3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2018-2019 Final State budget authorized the Department of Health to establish a voucher demonstration program aimed at individuals living with Alzheimer’s Disease or dementia in Special Needs Assisted Living Residences (SNALR)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budget language allows the Department to issue up to 200 vouchers to eligible residents of SNALRs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Voucher payments will be no more than 75% of the average regional monthly cost of a SNALR</a:t>
            </a:r>
          </a:p>
          <a:p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966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40318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Goals  </a:t>
            </a:r>
          </a:p>
          <a:p>
            <a:endParaRPr lang="en-US" sz="3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overarching goal of the demonstration program is to promote aging in place by: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Allowing individuals with Alzheimer’s Disease or dementia living in SNALR facilities to remain in the most integrated, least restrictive setting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Reducing unnecessary discharges to skilled nursing facilities before that level of care is required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Delaying or eliminating enrollment into the Medicaid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940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452431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Requirements  </a:t>
            </a:r>
          </a:p>
          <a:p>
            <a:endParaRPr lang="en-US" sz="3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Applicants must meet eligibility criteria, demonstrate financial need, and provide documentation of a diagnosis of Alzheimer’s Disease or dementia to qualify </a:t>
            </a:r>
          </a:p>
          <a:p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Department is authorized to issue up to 200 vouchers over a two-year period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waiting list will be established once 200 vouchers have been issued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Vouchers will be issued on a first come, first served basis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Vouchers will be effective for one year, with an opportunity to renew in the second year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6672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50167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Eligibility </a:t>
            </a:r>
          </a:p>
          <a:p>
            <a:endParaRPr lang="en-US" sz="3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participate in the demonstration applicants must: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resided at the facility for at least 12 months </a:t>
            </a:r>
            <a:b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Demonstrate a household income that is equal to or less than the median income in the region in which they reside. For New York City, the income standard will be 150% of the median household income</a:t>
            </a:r>
            <a:br>
              <a:rPr lang="en-US" sz="16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resources less than or equal to 6 months of the average regional monthly cost of a SNALR for the region in which they reside</a:t>
            </a:r>
            <a:b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not transferred resources or assets that equal more than three months of the average regional monthly cost of a SNALR in the region </a:t>
            </a:r>
            <a:b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which they reside within one year prior to the application date  </a:t>
            </a:r>
            <a:b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213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403187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Eligibility </a:t>
            </a:r>
          </a:p>
          <a:p>
            <a:endParaRPr lang="en-US" sz="32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Submit their most recent medical evaluation containing an Alzheimer’s Disease or dementia diagnosis </a:t>
            </a:r>
            <a:b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Income: </a:t>
            </a: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wages, if any, any social security benefits, capital gains, and/or distributions from pensions, trust, IRAs, or any other annuity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Resources: </a:t>
            </a: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the value of the primary household, if any, any investment properties, vehicles, and/or life insurance policies, as well as cash-on-hand (savings or checking accounts) or items that can be readily converted to cash, such as financial institution accounts, stocks, bonds, mutual fund shares, and promissory notes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Household: </a:t>
            </a: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applicant and spouse, if applicable </a:t>
            </a:r>
            <a:endParaRPr lang="en-US" sz="16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774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Regional Median Monthly Income  </a:t>
            </a:r>
          </a:p>
          <a:p>
            <a:endParaRPr lang="en-US" sz="32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D757B15-8B24-4382-AA8B-C6A47B482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047648"/>
              </p:ext>
            </p:extLst>
          </p:nvPr>
        </p:nvGraphicFramePr>
        <p:xfrm>
          <a:off x="165100" y="1222980"/>
          <a:ext cx="6096000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>
                  <a:extLst>
                    <a:ext uri="{9D8B030D-6E8A-4147-A177-3AD203B41FA5}">
                      <a16:colId xmlns:a16="http://schemas.microsoft.com/office/drawing/2014/main" val="3490542977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7649143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Regions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Median Income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773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/>
                        <a:t>Capital – Albany, Columbia, Delaware, Fulton, Greene, Montgomery, Rensselaer, Saratoga, Schenectady, Schoharie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$4,624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470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/>
                        <a:t>Central – Broome, Cayuga, Cortland, Chenango, Herkimer, Jefferson, Lewis, Madison, Oneida, Onondaga, Oswego, Otsego, Tioga, Tompkins, St. Lawrence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$4,260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7412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/>
                        <a:t>Finger Lakes – Chemung, Livingston, Monroe, Ontario, Orleans, Schuyler, Seneca, Steuben, Wayne, Yates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$4,254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13788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/>
                        <a:t>Hudson Valley – Dutchess, Orange, Putnam, Rockland, Sullivan, Ulster, Westchester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$6,274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2372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/>
                        <a:t>Long Island – Nassau and Suffolk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$8,008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25788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/>
                        <a:t>New York City – Bronx, Kings, New York, Queens, Richmond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$7,382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46621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/>
                        <a:t>Northeastern – Clinton, Essex, Franklin, Hamilton, Warren, Washington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$4,374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4446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dirty="0"/>
                        <a:t>Western – Allegany, Cattaraugus, Chautauqua, Erie Genesee, Niagara, Wyoming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$4,051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086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431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42780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Voucher Payment Determination  </a:t>
            </a:r>
          </a:p>
          <a:p>
            <a:endParaRPr lang="en-US" sz="3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Voucher payments will be calculated based on the applicant’s ability to contribute to their monthly service fee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Facilities that participate in the demonstration will agree to accept payment and will not discharge a resident for non-payment during the demonstration program, as long as the resident continues to contribute to their monthly service fee based on a written agreement between the facility and the resident 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C2F3841C-FF66-4D88-AC24-3885540544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225966"/>
              </p:ext>
            </p:extLst>
          </p:nvPr>
        </p:nvGraphicFramePr>
        <p:xfrm>
          <a:off x="1600200" y="2190750"/>
          <a:ext cx="5940425" cy="1173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8625">
                  <a:extLst>
                    <a:ext uri="{9D8B030D-6E8A-4147-A177-3AD203B41FA5}">
                      <a16:colId xmlns:a16="http://schemas.microsoft.com/office/drawing/2014/main" val="4240886517"/>
                    </a:ext>
                  </a:extLst>
                </a:gridCol>
                <a:gridCol w="2971800">
                  <a:extLst>
                    <a:ext uri="{9D8B030D-6E8A-4147-A177-3AD203B41FA5}">
                      <a16:colId xmlns:a16="http://schemas.microsoft.com/office/drawing/2014/main" val="20175733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Voucher Payment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552787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If an applicant can contribute 0 – 25 percent of their monthly service fee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75 percent of the average regional monthly cost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23233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If an applicant can contribute 26 – 50 percent of their monthly service fee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50 percent of the average regional monthly cost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392771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If an applicant can contribute 51 percent or above of their monthly service fee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25 percent of the average regional monthly cost</a:t>
                      </a:r>
                      <a:endParaRPr lang="en-US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917434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80302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8150"/>
            <a:ext cx="8686800" cy="427809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Voucher Payment Determination  </a:t>
            </a:r>
          </a:p>
          <a:p>
            <a:endParaRPr lang="en-US" sz="32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Voucher payments will be made directly to the facility through the Statewide Financial System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Department expects that facilities will receive voucher payments on a monthly basis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600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195631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SOO_DOH_Powerpoint.potx [Read-Only]" id="{56AFFE6F-953B-490A-9126-8DC790110D5C}" vid="{AE64AD03-4E48-4527-90CF-3AB5E6E75BF0}"/>
    </a:ext>
  </a:extLst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SOO_DOH_Powerpoint.potx [Read-Only]" id="{56AFFE6F-953B-490A-9126-8DC790110D5C}" vid="{ECB50B25-6467-471E-93AA-3BB236049EF8}"/>
    </a:ext>
  </a:extLst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SOO_DOH_Powerpoint.potx [Read-Only]" id="{56AFFE6F-953B-490A-9126-8DC790110D5C}" vid="{023D0F63-3E8A-4A88-8411-D5B7F3142C75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YSOO_DOH_Powerpoint.potx [Read-Only]" id="{56AFFE6F-953B-490A-9126-8DC790110D5C}" vid="{502E6099-F019-42C0-97F7-9625772292A4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NYSOO_DOH_Powerpoint</Template>
  <TotalTime>732</TotalTime>
  <Words>1042</Words>
  <Application>Microsoft Office PowerPoint</Application>
  <PresentationFormat>On-screen Show (16:9)</PresentationFormat>
  <Paragraphs>195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Cover Master</vt:lpstr>
      <vt:lpstr>Section Master</vt:lpstr>
      <vt:lpstr>Content Master</vt:lpstr>
      <vt:lpstr>2_Custom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York State - Office of General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Palmer, Laura (HEALTH)</dc:creator>
  <cp:lastModifiedBy>Quigley, Kathryn M (HEALTH)</cp:lastModifiedBy>
  <cp:revision>52</cp:revision>
  <cp:lastPrinted>2018-06-11T14:49:00Z</cp:lastPrinted>
  <dcterms:created xsi:type="dcterms:W3CDTF">2018-05-22T19:06:57Z</dcterms:created>
  <dcterms:modified xsi:type="dcterms:W3CDTF">2018-06-11T14:50:05Z</dcterms:modified>
</cp:coreProperties>
</file>